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559675" cy="10691813"/>
  <p:notesSz cx="6797675" cy="9928225"/>
  <p:custDataLst>
    <p:tags r:id="rId3"/>
  </p:custDataLst>
  <p:defaultTextStyle>
    <a:defPPr>
      <a:defRPr lang="ru-RU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7E9"/>
    <a:srgbClr val="ED1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500" autoAdjust="0"/>
    <p:restoredTop sz="94660"/>
  </p:normalViewPr>
  <p:slideViewPr>
    <p:cSldViewPr snapToGrid="0">
      <p:cViewPr>
        <p:scale>
          <a:sx n="100" d="100"/>
          <a:sy n="100" d="100"/>
        </p:scale>
        <p:origin x="-2040" y="562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C28A1-F62F-406B-AA07-7B15FFB1D637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40BA9-720C-4B14-A6CA-E2EF8532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864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C28A1-F62F-406B-AA07-7B15FFB1D637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40BA9-720C-4B14-A6CA-E2EF8532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888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C28A1-F62F-406B-AA07-7B15FFB1D637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40BA9-720C-4B14-A6CA-E2EF8532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358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C28A1-F62F-406B-AA07-7B15FFB1D637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40BA9-720C-4B14-A6CA-E2EF8532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69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C28A1-F62F-406B-AA07-7B15FFB1D637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40BA9-720C-4B14-A6CA-E2EF8532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951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C28A1-F62F-406B-AA07-7B15FFB1D637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40BA9-720C-4B14-A6CA-E2EF8532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378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C28A1-F62F-406B-AA07-7B15FFB1D637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40BA9-720C-4B14-A6CA-E2EF8532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050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C28A1-F62F-406B-AA07-7B15FFB1D637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40BA9-720C-4B14-A6CA-E2EF8532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26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C28A1-F62F-406B-AA07-7B15FFB1D637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40BA9-720C-4B14-A6CA-E2EF8532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95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C28A1-F62F-406B-AA07-7B15FFB1D637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40BA9-720C-4B14-A6CA-E2EF8532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724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C28A1-F62F-406B-AA07-7B15FFB1D637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40BA9-720C-4B14-A6CA-E2EF8532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607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C28A1-F62F-406B-AA07-7B15FFB1D637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40BA9-720C-4B14-A6CA-E2EF8532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24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hyperlink" Target="https://ru.vileda-professional.com/" TargetMode="External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8935" y="790597"/>
            <a:ext cx="4902387" cy="770020"/>
          </a:xfrm>
        </p:spPr>
        <p:txBody>
          <a:bodyPr lIns="0" tIns="0" rIns="0" bIns="0" anchor="b">
            <a:noAutofit/>
          </a:bodyPr>
          <a:lstStyle/>
          <a:p>
            <a:pPr algn="l">
              <a:lnSpc>
                <a:spcPts val="2600"/>
              </a:lnSpc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Салфетка из микроволокна</a:t>
            </a:r>
          </a:p>
          <a:p>
            <a:pPr algn="l">
              <a:lnSpc>
                <a:spcPts val="2600"/>
              </a:lnSpc>
            </a:pPr>
            <a:r>
              <a:rPr lang="ru-RU" sz="3600" b="1" dirty="0">
                <a:solidFill>
                  <a:srgbClr val="ED19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ПУРмикро Актив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8933" y="1568756"/>
            <a:ext cx="5332117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100" b="1" dirty="0"/>
              <a:t>Новинка! </a:t>
            </a:r>
            <a:r>
              <a:rPr lang="ru-RU" sz="1100" dirty="0"/>
              <a:t>Салфетка из микроволокна со специальным мягким ПУР покрытием</a:t>
            </a:r>
            <a:br>
              <a:rPr lang="ru-RU" sz="1100" dirty="0"/>
            </a:br>
            <a:r>
              <a:rPr lang="ru-RU" sz="1100" dirty="0"/>
              <a:t>для профессиональной уборки любых поверхностей.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1364" y="3918327"/>
            <a:ext cx="3516286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900" b="1" dirty="0">
                <a:solidFill>
                  <a:srgbClr val="ED193C"/>
                </a:solidFill>
              </a:rPr>
              <a:t>Область применения</a:t>
            </a:r>
            <a:endParaRPr lang="en-US" sz="900" b="1" dirty="0">
              <a:solidFill>
                <a:srgbClr val="ED193C"/>
              </a:solidFill>
            </a:endParaRPr>
          </a:p>
          <a:p>
            <a:pPr marL="171450" indent="-171450">
              <a:buBlip>
                <a:blip r:embed="rId3"/>
              </a:buBlip>
            </a:pPr>
            <a:r>
              <a:rPr lang="ru-RU" sz="900" dirty="0"/>
              <a:t>Коммерческая недвижимость, HoReCa (санатории, отели, рестораны, кафе, бары, столовые, кейтеринг), клининг, пищевые и другие производства и пр.</a:t>
            </a:r>
          </a:p>
          <a:p>
            <a:pPr marL="171450" indent="-171450">
              <a:buBlip>
                <a:blip r:embed="rId3"/>
              </a:buBlip>
            </a:pPr>
            <a:r>
              <a:rPr lang="ru-RU" sz="900" dirty="0"/>
              <a:t>Ежедневная универсальная уборка различных поверхностей. </a:t>
            </a:r>
            <a:br>
              <a:rPr lang="ru-RU" sz="900" dirty="0"/>
            </a:br>
            <a:r>
              <a:rPr lang="ru-RU" sz="900" dirty="0"/>
              <a:t>Убирает пыль, сор, жировые загрязнения, отпечатки пальцев, бактерии, вирусы</a:t>
            </a:r>
            <a:r>
              <a:rPr lang="en-US" sz="900" dirty="0"/>
              <a:t>;</a:t>
            </a:r>
            <a:r>
              <a:rPr lang="ru-RU" sz="900" dirty="0"/>
              <a:t> собирает влагу.</a:t>
            </a:r>
          </a:p>
          <a:p>
            <a:pPr marL="171450" indent="-171450">
              <a:buBlip>
                <a:blip r:embed="rId3"/>
              </a:buBlip>
            </a:pPr>
            <a:r>
              <a:rPr lang="ru-RU" sz="900" dirty="0"/>
              <a:t>Любые поверхности и материалы</a:t>
            </a:r>
            <a:r>
              <a:rPr lang="en-US" sz="900" dirty="0"/>
              <a:t>, </a:t>
            </a:r>
            <a:r>
              <a:rPr lang="ru-RU" sz="900" dirty="0"/>
              <a:t>включая мебель, смесители, сантехнику, столешницы, пластик, стекло, зеркала, мониторы.</a:t>
            </a:r>
          </a:p>
          <a:p>
            <a:pPr marL="171450" indent="-171450">
              <a:buBlip>
                <a:blip r:embed="rId3"/>
              </a:buBlip>
            </a:pPr>
            <a:r>
              <a:rPr lang="ru-RU" sz="900" dirty="0"/>
              <a:t>Уборка методом Свеп Про, «ведро-вода», спрей метод.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8933" y="5368255"/>
            <a:ext cx="3677307" cy="30469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900" b="1" dirty="0">
                <a:solidFill>
                  <a:srgbClr val="FF0000"/>
                </a:solidFill>
              </a:rPr>
              <a:t>Особенности и преимущества</a:t>
            </a:r>
          </a:p>
          <a:p>
            <a:pPr marL="171450" indent="-171450">
              <a:buBlip>
                <a:blip r:embed="rId3"/>
              </a:buBlip>
            </a:pPr>
            <a:r>
              <a:rPr lang="ru-RU" sz="900" dirty="0"/>
              <a:t>За счет специального ПУР покрытия и микроволокна салфетка эффективно собирает загрязнения и влагу всего за одно движение. После протирки поверхность высыхает за несколько секунд и не требует дополнительного прохода.</a:t>
            </a:r>
          </a:p>
          <a:p>
            <a:pPr marL="171450" indent="-171450">
              <a:buBlip>
                <a:blip r:embed="rId3"/>
              </a:buBlip>
            </a:pPr>
            <a:r>
              <a:rPr lang="ru-RU" sz="900" dirty="0"/>
              <a:t>Ультратонкое микроволокно разделено на 16 сегментов для глубокого проникновения в поры поверхности и эффективной очистки. </a:t>
            </a:r>
          </a:p>
          <a:p>
            <a:pPr marL="171450" indent="-171450">
              <a:buBlip>
                <a:blip r:embed="rId3"/>
              </a:buBlip>
            </a:pPr>
            <a:r>
              <a:rPr lang="ru-RU" sz="900" dirty="0">
                <a:effectLst/>
              </a:rPr>
              <a:t>Убирает до </a:t>
            </a:r>
            <a:r>
              <a:rPr lang="ru-RU" sz="900" b="1" dirty="0">
                <a:effectLst/>
              </a:rPr>
              <a:t>99,99%</a:t>
            </a:r>
            <a:r>
              <a:rPr lang="ru-RU" sz="900" dirty="0">
                <a:effectLst/>
              </a:rPr>
              <a:t> бактерий с поверхности без использования дезинфектанта.* </a:t>
            </a:r>
          </a:p>
          <a:p>
            <a:pPr marL="171450" indent="-171450">
              <a:buBlip>
                <a:blip r:embed="rId3"/>
              </a:buBlip>
            </a:pPr>
            <a:r>
              <a:rPr lang="ru-RU" sz="900" dirty="0"/>
              <a:t>Универсальное применение.</a:t>
            </a:r>
          </a:p>
          <a:p>
            <a:pPr marL="171450" indent="-171450">
              <a:buBlip>
                <a:blip r:embed="rId3"/>
              </a:buBlip>
            </a:pPr>
            <a:r>
              <a:rPr lang="ru-RU" sz="900" dirty="0"/>
              <a:t>Повышенная впитываемость.</a:t>
            </a:r>
          </a:p>
          <a:p>
            <a:pPr marL="171450" indent="-171450">
              <a:buBlip>
                <a:blip r:embed="rId3"/>
              </a:buBlip>
            </a:pPr>
            <a:r>
              <a:rPr lang="ru-RU" sz="900" dirty="0"/>
              <a:t>Не оставляет ворса.</a:t>
            </a:r>
          </a:p>
          <a:p>
            <a:pPr marL="171450" indent="-171450">
              <a:buBlip>
                <a:blip r:embed="rId3"/>
              </a:buBlip>
            </a:pPr>
            <a:r>
              <a:rPr lang="ru-RU" sz="900" dirty="0"/>
              <a:t>Отлично выполаскивается от таких мелких частиц, как песок, крошки, земля, пыль, что позволяет исключить царапины на деликатных поверхностях.</a:t>
            </a:r>
          </a:p>
          <a:p>
            <a:pPr marL="171450" indent="-171450">
              <a:buBlip>
                <a:blip r:embed="rId3"/>
              </a:buBlip>
            </a:pPr>
            <a:r>
              <a:rPr lang="ru-RU" sz="900" dirty="0"/>
              <a:t>Мягкая и приятная на ощупь в сухом и влажном состоянии. </a:t>
            </a:r>
          </a:p>
          <a:p>
            <a:pPr marL="171450" indent="-171450">
              <a:buBlip>
                <a:blip r:embed="rId3"/>
              </a:buBlip>
            </a:pPr>
            <a:r>
              <a:rPr lang="ru-RU" sz="900" dirty="0"/>
              <a:t>5 цветов для цветовой кодировки и исключения перекрестных загрязнений. Стойкие цвета, не красят руки и поверхности.</a:t>
            </a:r>
          </a:p>
          <a:p>
            <a:pPr marL="171450" indent="-171450">
              <a:buBlip>
                <a:blip r:embed="rId3"/>
              </a:buBlip>
            </a:pPr>
            <a:r>
              <a:rPr lang="ru-RU" sz="900" dirty="0"/>
              <a:t>Возможность использования с кислотными моющими средствами для уборки санитарных зон в рабочей концентрации.</a:t>
            </a:r>
          </a:p>
          <a:p>
            <a:pPr marL="171450" indent="-171450">
              <a:buBlip>
                <a:blip r:embed="rId3"/>
              </a:buBlip>
            </a:pPr>
            <a:r>
              <a:rPr lang="ru-RU" sz="900" dirty="0"/>
              <a:t>Долгий срок службы.</a:t>
            </a:r>
          </a:p>
          <a:p>
            <a:pPr marL="171450" indent="-171450">
              <a:buBlip>
                <a:blip r:embed="rId3"/>
              </a:buBlip>
            </a:pPr>
            <a:r>
              <a:rPr lang="ru-RU" sz="900" dirty="0"/>
              <a:t>Подходит для термохимической дезинфекции.</a:t>
            </a:r>
            <a:endParaRPr lang="en-US" sz="900" dirty="0"/>
          </a:p>
        </p:txBody>
      </p:sp>
      <p:sp>
        <p:nvSpPr>
          <p:cNvPr id="7" name="TextBox 6"/>
          <p:cNvSpPr txBox="1"/>
          <p:nvPr/>
        </p:nvSpPr>
        <p:spPr>
          <a:xfrm>
            <a:off x="4458763" y="5391810"/>
            <a:ext cx="3016755" cy="6924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900" b="1" dirty="0">
                <a:solidFill>
                  <a:srgbClr val="ED193C"/>
                </a:solidFill>
              </a:rPr>
              <a:t>Условия хранения, транспортировки и утилизации</a:t>
            </a:r>
          </a:p>
          <a:p>
            <a:r>
              <a:rPr lang="ru-RU" sz="900" dirty="0"/>
              <a:t>Хранить в сухом и прохладном месте без прямого солнечного света. Продукт не подлежит особым условиям транспортировки опасных грузов и химикатов. Утилизация через мусорный полигон или мусоросжигающий завод.</a:t>
            </a:r>
            <a:endParaRPr lang="en-US" sz="900" dirty="0"/>
          </a:p>
        </p:txBody>
      </p:sp>
      <p:sp>
        <p:nvSpPr>
          <p:cNvPr id="8" name="TextBox 7"/>
          <p:cNvSpPr txBox="1"/>
          <p:nvPr/>
        </p:nvSpPr>
        <p:spPr>
          <a:xfrm>
            <a:off x="4467422" y="3943300"/>
            <a:ext cx="2837297" cy="12464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900" b="1" dirty="0">
                <a:solidFill>
                  <a:srgbClr val="ED193C"/>
                </a:solidFill>
              </a:rPr>
              <a:t>Рекомендации по использованию, стирке и уходу</a:t>
            </a:r>
          </a:p>
          <a:p>
            <a:pPr marL="171450" indent="-171450">
              <a:buBlip>
                <a:blip r:embed="rId3"/>
              </a:buBlip>
            </a:pPr>
            <a:r>
              <a:rPr lang="ru-RU" sz="900" dirty="0"/>
              <a:t>Постирать салфетку перед первым использованием.</a:t>
            </a:r>
          </a:p>
          <a:p>
            <a:pPr marL="171450" indent="-171450">
              <a:buBlip>
                <a:blip r:embed="rId3"/>
              </a:buBlip>
            </a:pPr>
            <a:r>
              <a:rPr lang="ru-RU" sz="900" dirty="0"/>
              <a:t>Стирать в стиральной машине при рекомендуемой температуре 60</a:t>
            </a:r>
            <a:r>
              <a:rPr lang="en-US" sz="900" dirty="0">
                <a:solidFill>
                  <a:srgbClr val="000000"/>
                </a:solidFill>
              </a:rPr>
              <a:t>°C</a:t>
            </a:r>
            <a:r>
              <a:rPr lang="ru-RU" sz="900" dirty="0">
                <a:solidFill>
                  <a:srgbClr val="000000"/>
                </a:solidFill>
              </a:rPr>
              <a:t>. </a:t>
            </a:r>
            <a:r>
              <a:rPr lang="ru-RU" sz="900" dirty="0"/>
              <a:t>Максимальная температура 95</a:t>
            </a:r>
            <a:r>
              <a:rPr lang="en-US" sz="900" dirty="0">
                <a:solidFill>
                  <a:srgbClr val="000000"/>
                </a:solidFill>
              </a:rPr>
              <a:t>°C</a:t>
            </a:r>
            <a:r>
              <a:rPr lang="ru-RU" sz="900" dirty="0"/>
              <a:t>.</a:t>
            </a:r>
          </a:p>
          <a:p>
            <a:pPr marL="171450" indent="-171450">
              <a:buBlip>
                <a:blip r:embed="rId3"/>
              </a:buBlip>
            </a:pPr>
            <a:r>
              <a:rPr lang="ru-RU" sz="900" dirty="0"/>
              <a:t>Избегать высоких щелочей, ополаскивателей и сильных отбеливателей, особенно хлорсодержащих.</a:t>
            </a:r>
          </a:p>
          <a:p>
            <a:pPr marL="171450" indent="-171450">
              <a:buBlip>
                <a:blip r:embed="rId3"/>
              </a:buBlip>
            </a:pPr>
            <a:r>
              <a:rPr lang="ru-RU" sz="900" dirty="0"/>
              <a:t>Стирать отдельно от изделий из вискозы, хлопка, </a:t>
            </a:r>
            <a:br>
              <a:rPr lang="ru-RU" sz="900" dirty="0"/>
            </a:br>
            <a:r>
              <a:rPr lang="ru-RU" sz="900" dirty="0"/>
              <a:t>а также от мопов.</a:t>
            </a:r>
          </a:p>
          <a:p>
            <a:pPr marL="171450" indent="-171450">
              <a:buBlip>
                <a:blip r:embed="rId3"/>
              </a:buBlip>
            </a:pPr>
            <a:r>
              <a:rPr lang="ru-RU" sz="900" dirty="0"/>
              <a:t>Не </a:t>
            </a:r>
            <a:r>
              <a:rPr lang="ru-RU" sz="900" dirty="0" err="1"/>
              <a:t>автоклавировать</a:t>
            </a:r>
            <a:r>
              <a:rPr lang="ru-RU" sz="900" dirty="0"/>
              <a:t>.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86246"/>
              </p:ext>
            </p:extLst>
          </p:nvPr>
        </p:nvGraphicFramePr>
        <p:xfrm>
          <a:off x="528933" y="8645037"/>
          <a:ext cx="6804665" cy="11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125">
                  <a:extLst>
                    <a:ext uri="{9D8B030D-6E8A-4147-A177-3AD203B41FA5}">
                      <a16:colId xmlns:a16="http://schemas.microsoft.com/office/drawing/2014/main" xmlns="" val="934240621"/>
                    </a:ext>
                  </a:extLst>
                </a:gridCol>
                <a:gridCol w="2137270">
                  <a:extLst>
                    <a:ext uri="{9D8B030D-6E8A-4147-A177-3AD203B41FA5}">
                      <a16:colId xmlns:a16="http://schemas.microsoft.com/office/drawing/2014/main" xmlns="" val="3397374740"/>
                    </a:ext>
                  </a:extLst>
                </a:gridCol>
                <a:gridCol w="709892">
                  <a:extLst>
                    <a:ext uri="{9D8B030D-6E8A-4147-A177-3AD203B41FA5}">
                      <a16:colId xmlns:a16="http://schemas.microsoft.com/office/drawing/2014/main" xmlns="" val="3877949337"/>
                    </a:ext>
                  </a:extLst>
                </a:gridCol>
                <a:gridCol w="763819">
                  <a:extLst>
                    <a:ext uri="{9D8B030D-6E8A-4147-A177-3AD203B41FA5}">
                      <a16:colId xmlns:a16="http://schemas.microsoft.com/office/drawing/2014/main" xmlns="" val="330181567"/>
                    </a:ext>
                  </a:extLst>
                </a:gridCol>
                <a:gridCol w="744853">
                  <a:extLst>
                    <a:ext uri="{9D8B030D-6E8A-4147-A177-3AD203B41FA5}">
                      <a16:colId xmlns:a16="http://schemas.microsoft.com/office/drawing/2014/main" xmlns="" val="65964823"/>
                    </a:ext>
                  </a:extLst>
                </a:gridCol>
                <a:gridCol w="744853">
                  <a:extLst>
                    <a:ext uri="{9D8B030D-6E8A-4147-A177-3AD203B41FA5}">
                      <a16:colId xmlns:a16="http://schemas.microsoft.com/office/drawing/2014/main" xmlns="" val="2630406213"/>
                    </a:ext>
                  </a:extLst>
                </a:gridCol>
                <a:gridCol w="744853">
                  <a:extLst>
                    <a:ext uri="{9D8B030D-6E8A-4147-A177-3AD203B41FA5}">
                      <a16:colId xmlns:a16="http://schemas.microsoft.com/office/drawing/2014/main" xmlns="" val="1717016037"/>
                    </a:ext>
                  </a:extLst>
                </a:gridCol>
              </a:tblGrid>
              <a:tr h="250533"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Артикул продукта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19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Название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19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Цвет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19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Размер, см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19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Штук в упаковке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19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Упаковок в коробке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19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Артикул коробки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19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873609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ctr" defTabSz="755934" rtl="0" eaLnBrk="1" fontAlgn="t" latinLnBrk="0" hangingPunct="1"/>
                      <a:r>
                        <a:rPr lang="ru-RU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174046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19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fontAlgn="t" latinLnBrk="0" hangingPunct="1"/>
                      <a:r>
                        <a:rPr lang="ru-RU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Салфетка ПУРмикро Актив, синий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19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fontAlgn="t" latinLnBrk="0" hangingPunct="1"/>
                      <a:r>
                        <a:rPr lang="ru-RU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Синий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19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fontAlgn="t" latinLnBrk="0" hangingPunct="1"/>
                      <a:r>
                        <a:rPr lang="ru-RU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 х 35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19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5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19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20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19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174045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19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82525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ctr" defTabSz="755934" rtl="0" eaLnBrk="1" fontAlgn="t" latinLnBrk="0" hangingPunct="1"/>
                      <a:r>
                        <a:rPr lang="ru-RU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174048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fontAlgn="t" latinLnBrk="0" hangingPunct="1"/>
                      <a:r>
                        <a:rPr lang="ru-RU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Салфетка ПУРмикро Актив, красный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fontAlgn="t" latinLnBrk="0" hangingPunct="1"/>
                      <a:r>
                        <a:rPr lang="ru-RU" sz="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Красный</a:t>
                      </a:r>
                      <a:endParaRPr lang="ru-RU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 х 35</a:t>
                      </a:r>
                      <a:endParaRPr lang="en-US" sz="9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5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20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174047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6593099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ctr" defTabSz="755934" rtl="0" eaLnBrk="1" fontAlgn="t" latinLnBrk="0" hangingPunct="1"/>
                      <a:r>
                        <a:rPr lang="ru-RU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174072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fontAlgn="t" latinLnBrk="0" hangingPunct="1"/>
                      <a:r>
                        <a:rPr lang="ru-RU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Салфетка ПУРмикро Актив, желтый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fontAlgn="t" latinLnBrk="0" hangingPunct="1"/>
                      <a:r>
                        <a:rPr lang="ru-RU" sz="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Желтый</a:t>
                      </a:r>
                      <a:endParaRPr lang="ru-RU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 х 35</a:t>
                      </a:r>
                      <a:endParaRPr lang="en-US" sz="9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5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20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174071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972940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ctr" defTabSz="755934" rtl="0" eaLnBrk="1" fontAlgn="t" latinLnBrk="0" hangingPunct="1"/>
                      <a:r>
                        <a:rPr lang="ru-RU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174070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fontAlgn="t" latinLnBrk="0" hangingPunct="1"/>
                      <a:r>
                        <a:rPr lang="ru-RU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Салфетка ПУРмикро Актив, зеленый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fontAlgn="t" latinLnBrk="0" hangingPunct="1"/>
                      <a:r>
                        <a:rPr lang="ru-RU" sz="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Зеленый</a:t>
                      </a:r>
                      <a:endParaRPr lang="ru-RU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 х 35</a:t>
                      </a:r>
                      <a:endParaRPr lang="en-US" sz="9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5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20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174049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926669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ctr" defTabSz="755934" rtl="0" eaLnBrk="1" fontAlgn="t" latinLnBrk="0" hangingPunct="1"/>
                      <a:r>
                        <a:rPr lang="ru-RU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174044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fontAlgn="t" latinLnBrk="0" hangingPunct="1"/>
                      <a:r>
                        <a:rPr lang="ru-RU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Салфетка ПУРмикро Актив, серый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fontAlgn="t" latinLnBrk="0" hangingPunct="1"/>
                      <a:r>
                        <a:rPr lang="ru-RU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Серый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 х 35</a:t>
                      </a:r>
                      <a:endParaRPr lang="en-US" sz="9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5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20</a:t>
                      </a:r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174043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804878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458762" y="7011404"/>
            <a:ext cx="3016755" cy="12464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900" b="1" dirty="0">
                <a:solidFill>
                  <a:srgbClr val="ED193C"/>
                </a:solidFill>
              </a:rPr>
              <a:t>Характеристики (допустимое расхождение ±10%)</a:t>
            </a:r>
          </a:p>
          <a:p>
            <a:r>
              <a:rPr lang="ru-RU" sz="900" b="1" dirty="0"/>
              <a:t>Размер</a:t>
            </a:r>
            <a:r>
              <a:rPr lang="ru-RU" sz="900" dirty="0"/>
              <a:t>: 38 х 35 см.</a:t>
            </a:r>
          </a:p>
          <a:p>
            <a:r>
              <a:rPr lang="ru-RU" sz="900" b="1" dirty="0"/>
              <a:t>Толщина</a:t>
            </a:r>
            <a:r>
              <a:rPr lang="ru-RU" sz="900" dirty="0"/>
              <a:t>: </a:t>
            </a:r>
            <a:r>
              <a:rPr lang="en-US" sz="900" dirty="0"/>
              <a:t>1,</a:t>
            </a:r>
            <a:r>
              <a:rPr lang="ru-RU" sz="900" dirty="0"/>
              <a:t>78 мм.</a:t>
            </a:r>
          </a:p>
          <a:p>
            <a:r>
              <a:rPr lang="ru-RU" sz="900" b="1" dirty="0"/>
              <a:t>Вес одной салфетки</a:t>
            </a:r>
            <a:r>
              <a:rPr lang="ru-RU" sz="900" dirty="0"/>
              <a:t>: 34,6 г (плотность 260</a:t>
            </a:r>
            <a:r>
              <a:rPr lang="en-US" sz="900" dirty="0"/>
              <a:t> </a:t>
            </a:r>
            <a:r>
              <a:rPr lang="ru-RU" sz="900" dirty="0"/>
              <a:t>г/м</a:t>
            </a:r>
            <a:r>
              <a:rPr lang="ru-RU" sz="900" baseline="30000" dirty="0"/>
              <a:t>2</a:t>
            </a:r>
            <a:r>
              <a:rPr lang="ru-RU" sz="900" dirty="0"/>
              <a:t>).</a:t>
            </a:r>
          </a:p>
          <a:p>
            <a:r>
              <a:rPr lang="ru-RU" sz="900" b="1" dirty="0"/>
              <a:t>Максимальная впитываемость в сухом состоянии</a:t>
            </a:r>
            <a:r>
              <a:rPr lang="ru-RU" sz="900" dirty="0"/>
              <a:t>: </a:t>
            </a:r>
            <a:br>
              <a:rPr lang="ru-RU" sz="900" dirty="0"/>
            </a:br>
            <a:r>
              <a:rPr lang="ru-RU" sz="900" dirty="0"/>
              <a:t>350% от собственного веса.</a:t>
            </a:r>
          </a:p>
          <a:p>
            <a:r>
              <a:rPr lang="ru-RU" sz="900" b="1" dirty="0"/>
              <a:t>Количество машинных стирок</a:t>
            </a:r>
            <a:r>
              <a:rPr lang="ru-RU" sz="900" dirty="0"/>
              <a:t>: выдерживает до 100 машинных стирок при температуре 60 </a:t>
            </a:r>
            <a:r>
              <a:rPr lang="en-US" sz="900" dirty="0">
                <a:solidFill>
                  <a:srgbClr val="000000"/>
                </a:solidFill>
              </a:rPr>
              <a:t>°C</a:t>
            </a:r>
            <a:r>
              <a:rPr lang="ru-RU" sz="900" dirty="0"/>
              <a:t> и соблюдении рекомендаций Vileda Professional.</a:t>
            </a:r>
            <a:endParaRPr lang="en-US" sz="9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58763" y="6283975"/>
            <a:ext cx="2748467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900" b="1" dirty="0">
                <a:solidFill>
                  <a:srgbClr val="ED193C"/>
                </a:solidFill>
              </a:rPr>
              <a:t>Состав</a:t>
            </a:r>
          </a:p>
          <a:p>
            <a:pPr algn="l"/>
            <a:r>
              <a:rPr lang="ru-RU" sz="9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Микроволокно (88% полиэстер, 12% полиамид), покрытие </a:t>
            </a:r>
            <a:r>
              <a:rPr lang="en-US" sz="9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</a:t>
            </a:r>
            <a:r>
              <a:rPr lang="ru-RU" sz="9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900" kern="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гетероцепный</a:t>
            </a:r>
            <a:r>
              <a:rPr lang="ru-RU" sz="9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полимер высокомолекулярного соединения / </a:t>
            </a:r>
            <a:r>
              <a:rPr lang="ru-RU" sz="900" kern="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polyurethane</a:t>
            </a:r>
            <a:r>
              <a:rPr lang="ru-RU" sz="9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900" dirty="0"/>
          </a:p>
        </p:txBody>
      </p:sp>
      <p:sp>
        <p:nvSpPr>
          <p:cNvPr id="21" name="TextBox 20"/>
          <p:cNvSpPr txBox="1"/>
          <p:nvPr/>
        </p:nvSpPr>
        <p:spPr>
          <a:xfrm>
            <a:off x="541363" y="2032708"/>
            <a:ext cx="294578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900" b="1" dirty="0">
                <a:solidFill>
                  <a:srgbClr val="ED193C"/>
                </a:solidFill>
              </a:rPr>
              <a:t>Артикул:  </a:t>
            </a:r>
            <a:r>
              <a:rPr lang="ru-RU" sz="900" dirty="0"/>
              <a:t>174046, 174048, 174072, 174070, 174044</a:t>
            </a:r>
            <a:endParaRPr lang="en-US" sz="9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448550" y="10079567"/>
            <a:ext cx="111125" cy="612246"/>
          </a:xfrm>
          <a:prstGeom prst="rect">
            <a:avLst/>
          </a:prstGeom>
          <a:solidFill>
            <a:srgbClr val="E6E7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5" name="Group 4"/>
          <p:cNvGrpSpPr/>
          <p:nvPr/>
        </p:nvGrpSpPr>
        <p:grpSpPr>
          <a:xfrm>
            <a:off x="5972409" y="3523608"/>
            <a:ext cx="1332310" cy="315040"/>
            <a:chOff x="-1137366" y="2949162"/>
            <a:chExt cx="4110610" cy="972000"/>
          </a:xfrm>
        </p:grpSpPr>
        <p:pic>
          <p:nvPicPr>
            <p:cNvPr id="26" name="Picture 2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01243" y="2949162"/>
              <a:ext cx="972001" cy="972000"/>
            </a:xfrm>
            <a:prstGeom prst="rect">
              <a:avLst/>
            </a:prstGeom>
          </p:spPr>
        </p:pic>
        <p:pic>
          <p:nvPicPr>
            <p:cNvPr id="29" name="Picture 2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16593" y="2949162"/>
              <a:ext cx="972000" cy="972000"/>
            </a:xfrm>
            <a:prstGeom prst="rect">
              <a:avLst/>
            </a:prstGeom>
          </p:spPr>
        </p:pic>
        <p:pic>
          <p:nvPicPr>
            <p:cNvPr id="36" name="Picture 3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1940" y="2949162"/>
              <a:ext cx="972000" cy="972000"/>
            </a:xfrm>
            <a:prstGeom prst="rect">
              <a:avLst/>
            </a:prstGeom>
          </p:spPr>
        </p:pic>
        <p:pic>
          <p:nvPicPr>
            <p:cNvPr id="37" name="Picture 3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352713" y="2949162"/>
              <a:ext cx="972000" cy="972000"/>
            </a:xfrm>
            <a:prstGeom prst="rect">
              <a:avLst/>
            </a:prstGeom>
          </p:spPr>
        </p:pic>
        <p:pic>
          <p:nvPicPr>
            <p:cNvPr id="38" name="Picture 35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137366" y="2949162"/>
              <a:ext cx="972000" cy="972000"/>
            </a:xfrm>
            <a:prstGeom prst="rect">
              <a:avLst/>
            </a:prstGeom>
          </p:spPr>
        </p:pic>
      </p:grp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xmlns="" id="{42011623-78A0-48A7-9E2B-5FC5E600792C}"/>
              </a:ext>
            </a:extLst>
          </p:cNvPr>
          <p:cNvGrpSpPr/>
          <p:nvPr/>
        </p:nvGrpSpPr>
        <p:grpSpPr>
          <a:xfrm>
            <a:off x="4273905" y="2468059"/>
            <a:ext cx="1327731" cy="670742"/>
            <a:chOff x="-2621861" y="4055076"/>
            <a:chExt cx="5110389" cy="2581661"/>
          </a:xfrm>
        </p:grpSpPr>
        <p:pic>
          <p:nvPicPr>
            <p:cNvPr id="16" name="Рисунок 15">
              <a:extLst>
                <a:ext uri="{FF2B5EF4-FFF2-40B4-BE49-F238E27FC236}">
                  <a16:creationId xmlns:a16="http://schemas.microsoft.com/office/drawing/2014/main" xmlns="" id="{4270D910-DD54-405A-BE66-36D124BF0A4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621861" y="4055076"/>
              <a:ext cx="2593853" cy="2581661"/>
            </a:xfrm>
            <a:prstGeom prst="rect">
              <a:avLst/>
            </a:prstGeom>
          </p:spPr>
        </p:pic>
        <p:pic>
          <p:nvPicPr>
            <p:cNvPr id="18" name="Рисунок 17" descr="Изображение выглядит как текст, знак&#10;&#10;Автоматически созданное описание">
              <a:extLst>
                <a:ext uri="{FF2B5EF4-FFF2-40B4-BE49-F238E27FC236}">
                  <a16:creationId xmlns:a16="http://schemas.microsoft.com/office/drawing/2014/main" xmlns="" id="{582D8178-94BD-40EB-A268-DEEA48E8F5F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7413" y="4073364"/>
              <a:ext cx="2535941" cy="2545085"/>
            </a:xfrm>
            <a:prstGeom prst="rect">
              <a:avLst/>
            </a:prstGeom>
          </p:spPr>
        </p:pic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D2FF1CC3-58C9-4A5D-9637-E15667BE1A65}"/>
              </a:ext>
            </a:extLst>
          </p:cNvPr>
          <p:cNvSpPr txBox="1"/>
          <p:nvPr/>
        </p:nvSpPr>
        <p:spPr>
          <a:xfrm>
            <a:off x="541363" y="9883118"/>
            <a:ext cx="6792235" cy="184666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" dirty="0">
                <a:solidFill>
                  <a:schemeClr val="tx1"/>
                </a:solidFill>
                <a:effectLst/>
              </a:rPr>
              <a:t>* По результатам лабораторных испытаний салфетки, смоченной стерильной водой, в лаборатории BMA-</a:t>
            </a:r>
            <a:r>
              <a:rPr lang="ru-RU" sz="600" dirty="0" err="1">
                <a:solidFill>
                  <a:schemeClr val="tx1"/>
                </a:solidFill>
                <a:effectLst/>
              </a:rPr>
              <a:t>Labor</a:t>
            </a:r>
            <a:r>
              <a:rPr lang="ru-RU" sz="600" dirty="0">
                <a:solidFill>
                  <a:schemeClr val="tx1"/>
                </a:solidFill>
                <a:effectLst/>
              </a:rPr>
              <a:t> GBR, Германия от 30.11.2023 г.</a:t>
            </a:r>
          </a:p>
        </p:txBody>
      </p:sp>
      <p:sp>
        <p:nvSpPr>
          <p:cNvPr id="34" name="TextBox 11">
            <a:extLst>
              <a:ext uri="{FF2B5EF4-FFF2-40B4-BE49-F238E27FC236}">
                <a16:creationId xmlns:a16="http://schemas.microsoft.com/office/drawing/2014/main" xmlns="" id="{1D3045B1-6033-4B03-AA54-7F39809B2188}"/>
              </a:ext>
            </a:extLst>
          </p:cNvPr>
          <p:cNvSpPr txBox="1"/>
          <p:nvPr/>
        </p:nvSpPr>
        <p:spPr>
          <a:xfrm>
            <a:off x="528933" y="10164827"/>
            <a:ext cx="4902389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 marL="0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600"/>
              </a:lnSpc>
            </a:pPr>
            <a:r>
              <a:rPr lang="ru-RU" sz="800" b="1" dirty="0"/>
              <a:t>Бесплатная горячая линия </a:t>
            </a:r>
            <a:r>
              <a:rPr lang="de-DE" sz="800" b="1" dirty="0"/>
              <a:t>8 800 3333 600</a:t>
            </a:r>
            <a:r>
              <a:rPr lang="ru-RU" sz="800" b="1" dirty="0"/>
              <a:t> </a:t>
            </a:r>
            <a:r>
              <a:rPr lang="ru-RU" sz="800" b="1" dirty="0">
                <a:solidFill>
                  <a:srgbClr val="ED193C"/>
                </a:solidFill>
              </a:rPr>
              <a:t>	</a:t>
            </a:r>
            <a:r>
              <a:rPr lang="en-US" sz="800" b="0" i="0" u="sng" dirty="0">
                <a:solidFill>
                  <a:srgbClr val="4F52B2"/>
                </a:solidFill>
                <a:effectLst/>
                <a:latin typeface="-apple-system"/>
                <a:hlinkClick r:id="rId11" tooltip="https://ru.vileda-professional.com/"/>
              </a:rPr>
              <a:t>ru.vileda-professional.com</a:t>
            </a:r>
            <a:endParaRPr lang="ru-RU" sz="800" b="1" dirty="0">
              <a:solidFill>
                <a:srgbClr val="ED193C"/>
              </a:solidFill>
            </a:endParaRPr>
          </a:p>
          <a:p>
            <a:pPr>
              <a:lnSpc>
                <a:spcPts val="600"/>
              </a:lnSpc>
            </a:pPr>
            <a:r>
              <a:rPr lang="ru-RU" sz="600" dirty="0"/>
              <a:t>Продукт разработан в соответствии со стандартами системы качества группы Фройденберг, Германия.</a:t>
            </a:r>
          </a:p>
          <a:p>
            <a:pPr>
              <a:lnSpc>
                <a:spcPts val="600"/>
              </a:lnSpc>
            </a:pPr>
            <a:r>
              <a:rPr lang="ru-RU" sz="600" dirty="0"/>
              <a:t>Вся информация, содержащаяся в данном документе, соответствует спецификациям и нашим знаниям, </a:t>
            </a:r>
            <a:br>
              <a:rPr lang="ru-RU" sz="600" dirty="0"/>
            </a:br>
            <a:r>
              <a:rPr lang="ru-RU" sz="600" dirty="0"/>
              <a:t>но не гарантирована и может быть изменена без дополнительных предупреждений. </a:t>
            </a:r>
          </a:p>
          <a:p>
            <a:pPr>
              <a:lnSpc>
                <a:spcPts val="600"/>
              </a:lnSpc>
            </a:pPr>
            <a:r>
              <a:rPr lang="ru-RU" sz="600" dirty="0"/>
              <a:t>Претензии на основе данной информации не принимаются. </a:t>
            </a:r>
          </a:p>
          <a:p>
            <a:pPr>
              <a:lnSpc>
                <a:spcPts val="600"/>
              </a:lnSpc>
            </a:pPr>
            <a:r>
              <a:rPr lang="ru-RU" sz="600" dirty="0"/>
              <a:t>Май, 2024</a:t>
            </a:r>
          </a:p>
        </p:txBody>
      </p:sp>
      <p:pic>
        <p:nvPicPr>
          <p:cNvPr id="22" name="Рисунок 21" descr="Изображение выглядит как текст, круг, логотип, Шрифт&#10;&#10;Автоматически созданное описание">
            <a:extLst>
              <a:ext uri="{FF2B5EF4-FFF2-40B4-BE49-F238E27FC236}">
                <a16:creationId xmlns:a16="http://schemas.microsoft.com/office/drawing/2014/main" xmlns="" id="{B1F24203-9C15-71E2-F67D-6B2658EA88A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1698" y="3144263"/>
            <a:ext cx="686904" cy="673200"/>
          </a:xfrm>
          <a:prstGeom prst="rect">
            <a:avLst/>
          </a:prstGeom>
        </p:spPr>
      </p:pic>
      <p:pic>
        <p:nvPicPr>
          <p:cNvPr id="41" name="Рисунок 40" descr="Изображение выглядит как текст, бумага, Бумажное изделие, Самоклеющийся лист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E87C9DF0-095A-1CD8-7D3C-06E7B3EAE5BF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40" b="8203"/>
          <a:stretch/>
        </p:blipFill>
        <p:spPr>
          <a:xfrm>
            <a:off x="528933" y="2155655"/>
            <a:ext cx="2785621" cy="1682993"/>
          </a:xfrm>
          <a:prstGeom prst="rect">
            <a:avLst/>
          </a:prstGeom>
        </p:spPr>
      </p:pic>
      <p:pic>
        <p:nvPicPr>
          <p:cNvPr id="42" name="Picture 11">
            <a:extLst>
              <a:ext uri="{FF2B5EF4-FFF2-40B4-BE49-F238E27FC236}">
                <a16:creationId xmlns:a16="http://schemas.microsoft.com/office/drawing/2014/main" xmlns="" id="{92F9D52B-025B-429A-2742-DEEF440DD4BE}"/>
              </a:ext>
            </a:extLst>
          </p:cNvPr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24946" y="3255030"/>
            <a:ext cx="1156529" cy="226826"/>
          </a:xfrm>
          <a:prstGeom prst="rect">
            <a:avLst/>
          </a:prstGeom>
        </p:spPr>
      </p:pic>
      <p:pic>
        <p:nvPicPr>
          <p:cNvPr id="46" name="Рисунок 45" descr="Изображение выглядит как текст, круг, логотип, Шрифт&#10;&#10;Автоматически созданное описание">
            <a:extLst>
              <a:ext uri="{FF2B5EF4-FFF2-40B4-BE49-F238E27FC236}">
                <a16:creationId xmlns:a16="http://schemas.microsoft.com/office/drawing/2014/main" xmlns="" id="{064971E5-87A9-484A-1A59-5B266303F31C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691" y="3152970"/>
            <a:ext cx="662400" cy="6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3261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OXDOCUMENTCLASSIFICATIONVERSION" val="1"/>
  <p:tag name="ISFOXLABELINGONTITLEPAGESET" val="True"/>
  <p:tag name="ISFOXPRESENTATIONISLABELED" val="public"/>
  <p:tag name="A71660D270C64F5BBB8F27F5E85BE6370" val="FHP\hru3eto;a6246e31-3bae-4d70-9c76-3c1249389625;internal;2018-05-28T10:09:57;;|FHP\hru3eto;a15cc90a-7804-45a9-bd14-5c48e3eb46b3;public;2020-07-23T13:04:55;public;|"/>
  <p:tag name="A71660D270C64F5BBB8F27F5E85BE630" val="1"/>
  <p:tag name="ISFOXLABELUSERINTERACTION" val="True"/>
  <p:tag name="ISFOXOLDCLASSIFICATIONID" val="00000000-0000-0000-0000-000000000000"/>
  <p:tag name="ISFOXCLASSIFICATIONID" val="a15cc90a-7804-45a9-bd14-5c48e3eb46b3"/>
  <p:tag name="ISFOXCLASSIFICATIONNAME" val="public"/>
  <p:tag name="ISFOXSHOWCLASSIFICATIONREQUESTDIALOG" val="False"/>
  <p:tag name="ISFOXCLASSIFICATIONINKEYWORDS" val="public"/>
  <p:tag name="ISFOXDOVERSIONINGONSAVE" val="0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6743cd36-55cb-43d4-9ec6-de5e7da3ab78}" enabled="1" method="Standard" siteId="{a0d7ee67-ab95-42e3-abdb-09b932185abf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8248</TotalTime>
  <Words>374</Words>
  <Application>Microsoft Office PowerPoint</Application>
  <PresentationFormat>Произвольный</PresentationFormat>
  <Paragraphs>86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Tkachenko, Ekaterina</dc:creator>
  <cp:keywords>public;</cp:keywords>
  <cp:lastModifiedBy>chegr</cp:lastModifiedBy>
  <cp:revision>130</cp:revision>
  <cp:lastPrinted>2018-05-28T10:06:11Z</cp:lastPrinted>
  <dcterms:created xsi:type="dcterms:W3CDTF">2018-05-25T13:50:19Z</dcterms:created>
  <dcterms:modified xsi:type="dcterms:W3CDTF">2024-06-21T17:40:41Z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71660d270c64f5bbb8f27ffa23">
    <vt:bool>false</vt:bool>
  </property>
  <property fmtid="{D5CDD505-2E9C-101B-9397-08002B2CF9AE}" pid="3" name="ISFOXClassification">
    <vt:lpwstr>public</vt:lpwstr>
  </property>
  <property fmtid="{D5CDD505-2E9C-101B-9397-08002B2CF9AE}" pid="4" name="MSIP_Label_6743cd36-55cb-43d4-9ec6-de5e7da3ab78_Enabled">
    <vt:lpwstr>true</vt:lpwstr>
  </property>
  <property fmtid="{D5CDD505-2E9C-101B-9397-08002B2CF9AE}" pid="5" name="MSIP_Label_6743cd36-55cb-43d4-9ec6-de5e7da3ab78_SetDate">
    <vt:lpwstr>2021-11-29T14:50:05Z</vt:lpwstr>
  </property>
  <property fmtid="{D5CDD505-2E9C-101B-9397-08002B2CF9AE}" pid="6" name="MSIP_Label_6743cd36-55cb-43d4-9ec6-de5e7da3ab78_Method">
    <vt:lpwstr>Standard</vt:lpwstr>
  </property>
  <property fmtid="{D5CDD505-2E9C-101B-9397-08002B2CF9AE}" pid="7" name="MSIP_Label_6743cd36-55cb-43d4-9ec6-de5e7da3ab78_Name">
    <vt:lpwstr>Public</vt:lpwstr>
  </property>
  <property fmtid="{D5CDD505-2E9C-101B-9397-08002B2CF9AE}" pid="8" name="MSIP_Label_6743cd36-55cb-43d4-9ec6-de5e7da3ab78_SiteId">
    <vt:lpwstr>a0d7ee67-ab95-42e3-abdb-09b932185abf</vt:lpwstr>
  </property>
  <property fmtid="{D5CDD505-2E9C-101B-9397-08002B2CF9AE}" pid="9" name="MSIP_Label_6743cd36-55cb-43d4-9ec6-de5e7da3ab78_ActionId">
    <vt:lpwstr>3f56aeb3-11f2-4983-be05-69e970381500</vt:lpwstr>
  </property>
  <property fmtid="{D5CDD505-2E9C-101B-9397-08002B2CF9AE}" pid="10" name="MSIP_Label_6743cd36-55cb-43d4-9ec6-de5e7da3ab78_ContentBits">
    <vt:lpwstr>0</vt:lpwstr>
  </property>
</Properties>
</file>